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4" r:id="rId21"/>
    <p:sldId id="285" r:id="rId22"/>
    <p:sldId id="286" r:id="rId23"/>
    <p:sldId id="275" r:id="rId24"/>
    <p:sldId id="276" r:id="rId25"/>
    <p:sldId id="277" r:id="rId26"/>
    <p:sldId id="278" r:id="rId27"/>
    <p:sldId id="279" r:id="rId28"/>
    <p:sldId id="280" r:id="rId29"/>
    <p:sldId id="281" r:id="rId30"/>
    <p:sldId id="282" r:id="rId31"/>
    <p:sldId id="28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67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175553-09DB-40DF-AEE9-F0458868B30B}" type="datetimeFigureOut">
              <a:rPr lang="en-GB" smtClean="0"/>
              <a:t>13/04/2018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53897B-AC80-4B30-8DC6-FF8294EE4FD6}" type="slidenum">
              <a:rPr lang="en-GB" smtClean="0"/>
              <a:t>‹#›</a:t>
            </a:fld>
            <a:endParaRPr lang="en-GB"/>
          </a:p>
        </p:txBody>
      </p:sp>
    </p:spTree>
    <p:extLst>
      <p:ext uri="{BB962C8B-B14F-4D97-AF65-F5344CB8AC3E}">
        <p14:creationId xmlns:p14="http://schemas.microsoft.com/office/powerpoint/2010/main" val="373230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175553-09DB-40DF-AEE9-F0458868B30B}" type="datetimeFigureOut">
              <a:rPr lang="en-GB" smtClean="0"/>
              <a:t>13/04/2018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53897B-AC80-4B30-8DC6-FF8294EE4FD6}" type="slidenum">
              <a:rPr lang="en-GB" smtClean="0"/>
              <a:t>‹#›</a:t>
            </a:fld>
            <a:endParaRPr lang="en-GB"/>
          </a:p>
        </p:txBody>
      </p:sp>
    </p:spTree>
    <p:extLst>
      <p:ext uri="{BB962C8B-B14F-4D97-AF65-F5344CB8AC3E}">
        <p14:creationId xmlns:p14="http://schemas.microsoft.com/office/powerpoint/2010/main" val="2426809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175553-09DB-40DF-AEE9-F0458868B30B}" type="datetimeFigureOut">
              <a:rPr lang="en-GB" smtClean="0"/>
              <a:t>13/04/2018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53897B-AC80-4B30-8DC6-FF8294EE4FD6}" type="slidenum">
              <a:rPr lang="en-GB" smtClean="0"/>
              <a:t>‹#›</a:t>
            </a:fld>
            <a:endParaRPr lang="en-GB"/>
          </a:p>
        </p:txBody>
      </p:sp>
    </p:spTree>
    <p:extLst>
      <p:ext uri="{BB962C8B-B14F-4D97-AF65-F5344CB8AC3E}">
        <p14:creationId xmlns:p14="http://schemas.microsoft.com/office/powerpoint/2010/main" val="199238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175553-09DB-40DF-AEE9-F0458868B30B}" type="datetimeFigureOut">
              <a:rPr lang="en-GB" smtClean="0"/>
              <a:t>13/04/2018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53897B-AC80-4B30-8DC6-FF8294EE4FD6}" type="slidenum">
              <a:rPr lang="en-GB" smtClean="0"/>
              <a:t>‹#›</a:t>
            </a:fld>
            <a:endParaRPr lang="en-GB"/>
          </a:p>
        </p:txBody>
      </p:sp>
    </p:spTree>
    <p:extLst>
      <p:ext uri="{BB962C8B-B14F-4D97-AF65-F5344CB8AC3E}">
        <p14:creationId xmlns:p14="http://schemas.microsoft.com/office/powerpoint/2010/main" val="508105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175553-09DB-40DF-AEE9-F0458868B30B}" type="datetimeFigureOut">
              <a:rPr lang="en-GB" smtClean="0"/>
              <a:t>13/04/2018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53897B-AC80-4B30-8DC6-FF8294EE4FD6}" type="slidenum">
              <a:rPr lang="en-GB" smtClean="0"/>
              <a:t>‹#›</a:t>
            </a:fld>
            <a:endParaRPr lang="en-GB"/>
          </a:p>
        </p:txBody>
      </p:sp>
    </p:spTree>
    <p:extLst>
      <p:ext uri="{BB962C8B-B14F-4D97-AF65-F5344CB8AC3E}">
        <p14:creationId xmlns:p14="http://schemas.microsoft.com/office/powerpoint/2010/main" val="232288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175553-09DB-40DF-AEE9-F0458868B30B}" type="datetimeFigureOut">
              <a:rPr lang="en-GB" smtClean="0"/>
              <a:t>13/04/2018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53897B-AC80-4B30-8DC6-FF8294EE4FD6}" type="slidenum">
              <a:rPr lang="en-GB" smtClean="0"/>
              <a:t>‹#›</a:t>
            </a:fld>
            <a:endParaRPr lang="en-GB"/>
          </a:p>
        </p:txBody>
      </p:sp>
    </p:spTree>
    <p:extLst>
      <p:ext uri="{BB962C8B-B14F-4D97-AF65-F5344CB8AC3E}">
        <p14:creationId xmlns:p14="http://schemas.microsoft.com/office/powerpoint/2010/main" val="3467806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175553-09DB-40DF-AEE9-F0458868B30B}" type="datetimeFigureOut">
              <a:rPr lang="en-GB" smtClean="0"/>
              <a:t>13/04/2018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53897B-AC80-4B30-8DC6-FF8294EE4FD6}" type="slidenum">
              <a:rPr lang="en-GB" smtClean="0"/>
              <a:t>‹#›</a:t>
            </a:fld>
            <a:endParaRPr lang="en-GB"/>
          </a:p>
        </p:txBody>
      </p:sp>
    </p:spTree>
    <p:extLst>
      <p:ext uri="{BB962C8B-B14F-4D97-AF65-F5344CB8AC3E}">
        <p14:creationId xmlns:p14="http://schemas.microsoft.com/office/powerpoint/2010/main" val="1905781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175553-09DB-40DF-AEE9-F0458868B30B}" type="datetimeFigureOut">
              <a:rPr lang="en-GB" smtClean="0"/>
              <a:t>13/04/2018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53897B-AC80-4B30-8DC6-FF8294EE4FD6}" type="slidenum">
              <a:rPr lang="en-GB" smtClean="0"/>
              <a:t>‹#›</a:t>
            </a:fld>
            <a:endParaRPr lang="en-GB"/>
          </a:p>
        </p:txBody>
      </p:sp>
    </p:spTree>
    <p:extLst>
      <p:ext uri="{BB962C8B-B14F-4D97-AF65-F5344CB8AC3E}">
        <p14:creationId xmlns:p14="http://schemas.microsoft.com/office/powerpoint/2010/main" val="639299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75553-09DB-40DF-AEE9-F0458868B30B}" type="datetimeFigureOut">
              <a:rPr lang="en-GB" smtClean="0"/>
              <a:t>13/04/2018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53897B-AC80-4B30-8DC6-FF8294EE4FD6}" type="slidenum">
              <a:rPr lang="en-GB" smtClean="0"/>
              <a:t>‹#›</a:t>
            </a:fld>
            <a:endParaRPr lang="en-GB"/>
          </a:p>
        </p:txBody>
      </p:sp>
    </p:spTree>
    <p:extLst>
      <p:ext uri="{BB962C8B-B14F-4D97-AF65-F5344CB8AC3E}">
        <p14:creationId xmlns:p14="http://schemas.microsoft.com/office/powerpoint/2010/main" val="346654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175553-09DB-40DF-AEE9-F0458868B30B}" type="datetimeFigureOut">
              <a:rPr lang="en-GB" smtClean="0"/>
              <a:t>13/04/2018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53897B-AC80-4B30-8DC6-FF8294EE4FD6}" type="slidenum">
              <a:rPr lang="en-GB" smtClean="0"/>
              <a:t>‹#›</a:t>
            </a:fld>
            <a:endParaRPr lang="en-GB"/>
          </a:p>
        </p:txBody>
      </p:sp>
    </p:spTree>
    <p:extLst>
      <p:ext uri="{BB962C8B-B14F-4D97-AF65-F5344CB8AC3E}">
        <p14:creationId xmlns:p14="http://schemas.microsoft.com/office/powerpoint/2010/main" val="239992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175553-09DB-40DF-AEE9-F0458868B30B}" type="datetimeFigureOut">
              <a:rPr lang="en-GB" smtClean="0"/>
              <a:t>13/04/2018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53897B-AC80-4B30-8DC6-FF8294EE4FD6}" type="slidenum">
              <a:rPr lang="en-GB" smtClean="0"/>
              <a:t>‹#›</a:t>
            </a:fld>
            <a:endParaRPr lang="en-GB"/>
          </a:p>
        </p:txBody>
      </p:sp>
    </p:spTree>
    <p:extLst>
      <p:ext uri="{BB962C8B-B14F-4D97-AF65-F5344CB8AC3E}">
        <p14:creationId xmlns:p14="http://schemas.microsoft.com/office/powerpoint/2010/main" val="3913288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75553-09DB-40DF-AEE9-F0458868B30B}" type="datetimeFigureOut">
              <a:rPr lang="en-GB" smtClean="0"/>
              <a:t>13/04/2018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3897B-AC80-4B30-8DC6-FF8294EE4FD6}" type="slidenum">
              <a:rPr lang="en-GB" smtClean="0"/>
              <a:t>‹#›</a:t>
            </a:fld>
            <a:endParaRPr lang="en-GB"/>
          </a:p>
        </p:txBody>
      </p:sp>
    </p:spTree>
    <p:extLst>
      <p:ext uri="{BB962C8B-B14F-4D97-AF65-F5344CB8AC3E}">
        <p14:creationId xmlns:p14="http://schemas.microsoft.com/office/powerpoint/2010/main" val="3103706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928688"/>
            <a:ext cx="9067800" cy="3771900"/>
          </a:xfrm>
        </p:spPr>
        <p:txBody>
          <a:bodyPr>
            <a:normAutofit fontScale="90000"/>
          </a:bodyPr>
          <a:lstStyle/>
          <a:p>
            <a:r>
              <a:rPr lang="en-GB" dirty="0" smtClean="0"/>
              <a:t>The Role of Takaful in Economic Development of Tanzania</a:t>
            </a:r>
            <a:br>
              <a:rPr lang="en-GB" dirty="0" smtClean="0"/>
            </a:br>
            <a:r>
              <a:rPr lang="en-GB" dirty="0"/>
              <a:t/>
            </a:r>
            <a:br>
              <a:rPr lang="en-GB" dirty="0"/>
            </a:br>
            <a:r>
              <a:rPr lang="en-GB" sz="4000" dirty="0" smtClean="0"/>
              <a:t>By</a:t>
            </a:r>
            <a:br>
              <a:rPr lang="en-GB" sz="4000" dirty="0" smtClean="0"/>
            </a:br>
            <a:r>
              <a:rPr lang="en-GB" sz="4000" b="1" dirty="0" err="1" smtClean="0"/>
              <a:t>Mohsin</a:t>
            </a:r>
            <a:r>
              <a:rPr lang="en-GB" sz="4000" b="1" dirty="0" smtClean="0"/>
              <a:t> M. Hussein</a:t>
            </a:r>
            <a:br>
              <a:rPr lang="en-GB" sz="4000" b="1" dirty="0" smtClean="0"/>
            </a:br>
            <a:r>
              <a:rPr lang="en-GB" sz="4000" b="1" dirty="0" smtClean="0"/>
              <a:t>PhD Degree Student in Economic Development</a:t>
            </a:r>
            <a:endParaRPr lang="en-GB" sz="4000" b="1" dirty="0"/>
          </a:p>
        </p:txBody>
      </p:sp>
    </p:spTree>
    <p:extLst>
      <p:ext uri="{BB962C8B-B14F-4D97-AF65-F5344CB8AC3E}">
        <p14:creationId xmlns:p14="http://schemas.microsoft.com/office/powerpoint/2010/main" val="258462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775" y="1085850"/>
            <a:ext cx="11372850" cy="4339650"/>
          </a:xfrm>
          <a:prstGeom prst="rect">
            <a:avLst/>
          </a:prstGeom>
        </p:spPr>
        <p:txBody>
          <a:bodyPr wrap="square">
            <a:spAutoFit/>
          </a:bodyPr>
          <a:lstStyle/>
          <a:p>
            <a:pPr algn="just">
              <a:lnSpc>
                <a:spcPct val="115000"/>
              </a:lnSpc>
              <a:spcAft>
                <a:spcPts val="800"/>
              </a:spcAft>
            </a:pPr>
            <a:r>
              <a:rPr lang="en-GB"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Economic growth may only benefit a small percentage of the population, for example, if a country produces gas, it will see an increase in GDP but however it is possible that this gas is only owned by one </a:t>
            </a:r>
            <a:r>
              <a:rPr lang="en-GB" sz="4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firm, </a:t>
            </a:r>
            <a:r>
              <a:rPr lang="en-GB"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therefore the average worker doesn’t really benefit from the profit from the selling of the gas. </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9694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338" y="985838"/>
            <a:ext cx="11387137" cy="4339650"/>
          </a:xfrm>
          <a:prstGeom prst="rect">
            <a:avLst/>
          </a:prstGeom>
        </p:spPr>
        <p:txBody>
          <a:bodyPr wrap="square">
            <a:spAutoFit/>
          </a:bodyPr>
          <a:lstStyle/>
          <a:p>
            <a:pPr algn="just">
              <a:lnSpc>
                <a:spcPct val="115000"/>
              </a:lnSpc>
              <a:spcAft>
                <a:spcPts val="800"/>
              </a:spcAft>
            </a:pPr>
            <a:r>
              <a:rPr lang="en-GB"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While in the economic development the general public is involved in participation of the economical processes, hence, resulting in earning to general public and in inclusion the spending / purchasing power of the people increases which also results earnings to the Government.</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5844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889" y="1128714"/>
            <a:ext cx="11515724" cy="3631763"/>
          </a:xfrm>
          <a:prstGeom prst="rect">
            <a:avLst/>
          </a:prstGeom>
        </p:spPr>
        <p:txBody>
          <a:bodyPr wrap="square">
            <a:spAutoFit/>
          </a:bodyPr>
          <a:lstStyle/>
          <a:p>
            <a:pPr algn="just">
              <a:lnSpc>
                <a:spcPct val="115000"/>
              </a:lnSpc>
              <a:spcAft>
                <a:spcPts val="0"/>
              </a:spcAft>
            </a:pPr>
            <a:r>
              <a:rPr lang="en-US" sz="4000" dirty="0">
                <a:latin typeface="Times New Roman" panose="02020603050405020304" pitchFamily="18" charset="0"/>
                <a:ea typeface="Calibri" panose="020F0502020204030204" pitchFamily="34" charset="0"/>
                <a:cs typeface="Times New Roman" panose="02020603050405020304" pitchFamily="18" charset="0"/>
              </a:rPr>
              <a:t>Economic Development is a normative concept, so the Country's economic development is an important and fundamental factor for each and every Country in order to develop, and promote better life for its people and generation to come.</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5996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1525" y="2614613"/>
            <a:ext cx="10915649" cy="1508105"/>
          </a:xfrm>
          <a:prstGeom prst="rect">
            <a:avLst/>
          </a:prstGeom>
        </p:spPr>
        <p:txBody>
          <a:bodyPr wrap="square">
            <a:spAutoFit/>
          </a:bodyPr>
          <a:lstStyle/>
          <a:p>
            <a:pPr algn="just">
              <a:lnSpc>
                <a:spcPct val="115000"/>
              </a:lnSpc>
              <a:spcAft>
                <a:spcPts val="800"/>
              </a:spcAft>
            </a:pPr>
            <a:r>
              <a:rPr lang="en-GB" sz="4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Five </a:t>
            </a:r>
            <a:r>
              <a:rPr lang="en-GB"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Key and Fundamental points towards Economic Development process are: </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7919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339" y="1400176"/>
            <a:ext cx="11358562" cy="3631763"/>
          </a:xfrm>
          <a:prstGeom prst="rect">
            <a:avLst/>
          </a:prstGeom>
        </p:spPr>
        <p:txBody>
          <a:bodyPr wrap="square">
            <a:spAutoFit/>
          </a:bodyPr>
          <a:lstStyle/>
          <a:p>
            <a:pPr marL="342900" lvl="0" indent="-342900" algn="just">
              <a:lnSpc>
                <a:spcPct val="115000"/>
              </a:lnSpc>
              <a:spcAft>
                <a:spcPts val="0"/>
              </a:spcAft>
              <a:buFont typeface="+mj-lt"/>
              <a:buAutoNum type="arabicPeriod"/>
            </a:pPr>
            <a:r>
              <a:rPr lang="en-US" sz="4000" dirty="0">
                <a:latin typeface="Times New Roman" panose="02020603050405020304" pitchFamily="18" charset="0"/>
                <a:ea typeface="Calibri" panose="020F0502020204030204" pitchFamily="34" charset="0"/>
                <a:cs typeface="Times New Roman" panose="02020603050405020304" pitchFamily="18" charset="0"/>
              </a:rPr>
              <a:t>To have a strong and swift economy, presence of reliable infrastructure such as roads, railway line, telecommunication, electric power supply, water supply, housing as well as hospitals and schools are vitally important for its economy to function. </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423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489" y="1700213"/>
            <a:ext cx="11287124" cy="758669"/>
          </a:xfrm>
          <a:prstGeom prst="rect">
            <a:avLst/>
          </a:prstGeom>
        </p:spPr>
        <p:txBody>
          <a:bodyPr wrap="square">
            <a:spAutoFit/>
          </a:bodyPr>
          <a:lstStyle/>
          <a:p>
            <a:pPr lvl="0" algn="just">
              <a:lnSpc>
                <a:spcPct val="115000"/>
              </a:lnSpc>
              <a:spcAft>
                <a:spcPts val="0"/>
              </a:spcAft>
            </a:pPr>
            <a:r>
              <a:rPr lang="en-GB" sz="40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71490" y="1814513"/>
            <a:ext cx="10944223" cy="2923877"/>
          </a:xfrm>
          <a:prstGeom prst="rect">
            <a:avLst/>
          </a:prstGeom>
        </p:spPr>
        <p:txBody>
          <a:bodyPr wrap="square">
            <a:spAutoFit/>
          </a:bodyPr>
          <a:lstStyle/>
          <a:p>
            <a:pPr lvl="0" algn="just">
              <a:lnSpc>
                <a:spcPct val="115000"/>
              </a:lnSpc>
              <a:spcAft>
                <a:spcPts val="0"/>
              </a:spcAft>
            </a:pPr>
            <a:r>
              <a:rPr lang="en-US" sz="4000" dirty="0" smtClean="0">
                <a:latin typeface="Times New Roman" panose="02020603050405020304" pitchFamily="18" charset="0"/>
                <a:ea typeface="Calibri" panose="020F0502020204030204" pitchFamily="34" charset="0"/>
                <a:cs typeface="Times New Roman" panose="02020603050405020304" pitchFamily="18" charset="0"/>
              </a:rPr>
              <a:t>2. Availability </a:t>
            </a:r>
            <a:r>
              <a:rPr lang="en-US" sz="4000" dirty="0">
                <a:latin typeface="Times New Roman" panose="02020603050405020304" pitchFamily="18" charset="0"/>
                <a:ea typeface="Calibri" panose="020F0502020204030204" pitchFamily="34" charset="0"/>
                <a:cs typeface="Times New Roman" panose="02020603050405020304" pitchFamily="18" charset="0"/>
              </a:rPr>
              <a:t>of latest technologies is vitally important to reduce productivity cost, to enhance fast and efficiency work as well as leading toward excessive revenue.</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4471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325" y="1200150"/>
            <a:ext cx="11458575" cy="4339650"/>
          </a:xfrm>
          <a:prstGeom prst="rect">
            <a:avLst/>
          </a:prstGeom>
        </p:spPr>
        <p:txBody>
          <a:bodyPr wrap="square">
            <a:spAutoFit/>
          </a:bodyPr>
          <a:lstStyle/>
          <a:p>
            <a:pPr lvl="0" algn="just">
              <a:lnSpc>
                <a:spcPct val="115000"/>
              </a:lnSpc>
              <a:spcAft>
                <a:spcPts val="0"/>
              </a:spcAft>
            </a:pPr>
            <a:r>
              <a:rPr lang="en-US" sz="4000" dirty="0" smtClean="0">
                <a:latin typeface="Times New Roman" panose="02020603050405020304" pitchFamily="18" charset="0"/>
                <a:ea typeface="Calibri" panose="020F0502020204030204" pitchFamily="34" charset="0"/>
                <a:cs typeface="Times New Roman" panose="02020603050405020304" pitchFamily="18" charset="0"/>
              </a:rPr>
              <a:t>3. Good </a:t>
            </a:r>
            <a:r>
              <a:rPr lang="en-US" sz="4000" dirty="0">
                <a:latin typeface="Times New Roman" panose="02020603050405020304" pitchFamily="18" charset="0"/>
                <a:ea typeface="Calibri" panose="020F0502020204030204" pitchFamily="34" charset="0"/>
                <a:cs typeface="Times New Roman" panose="02020603050405020304" pitchFamily="18" charset="0"/>
              </a:rPr>
              <a:t>Governess is a key factor to prepare structure of supervising income through available resources and to manage expenses towards focused development strategic plans for short, mid and long terms projects in conjunction with fully involvement of the citizen in the Country’s complete economic development process.</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681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8614" y="1071563"/>
            <a:ext cx="11301412" cy="5047536"/>
          </a:xfrm>
          <a:prstGeom prst="rect">
            <a:avLst/>
          </a:prstGeom>
        </p:spPr>
        <p:txBody>
          <a:bodyPr wrap="square">
            <a:spAutoFit/>
          </a:bodyPr>
          <a:lstStyle/>
          <a:p>
            <a:pPr lvl="0" algn="just">
              <a:lnSpc>
                <a:spcPct val="115000"/>
              </a:lnSpc>
              <a:spcAft>
                <a:spcPts val="0"/>
              </a:spcAft>
            </a:pPr>
            <a:r>
              <a:rPr lang="en-US" sz="4000" dirty="0" smtClean="0">
                <a:latin typeface="Times New Roman" panose="02020603050405020304" pitchFamily="18" charset="0"/>
                <a:ea typeface="Calibri" panose="020F0502020204030204" pitchFamily="34" charset="0"/>
                <a:cs typeface="Times New Roman" panose="02020603050405020304" pitchFamily="18" charset="0"/>
              </a:rPr>
              <a:t>4. And </a:t>
            </a:r>
            <a:r>
              <a:rPr lang="en-US" sz="4000" dirty="0">
                <a:latin typeface="Times New Roman" panose="02020603050405020304" pitchFamily="18" charset="0"/>
                <a:ea typeface="Calibri" panose="020F0502020204030204" pitchFamily="34" charset="0"/>
                <a:cs typeface="Times New Roman" panose="02020603050405020304" pitchFamily="18" charset="0"/>
              </a:rPr>
              <a:t>at the same time it is very important for the Government to manage all expenditure, including reducing size of the Government by diminishing departments that are causing duplication of work and excessive of unnecessary staff departmentally as well as to cut down non-mandatory expenses and to control tax evasion.  </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552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625" y="1042988"/>
            <a:ext cx="11272837" cy="5755422"/>
          </a:xfrm>
          <a:prstGeom prst="rect">
            <a:avLst/>
          </a:prstGeom>
        </p:spPr>
        <p:txBody>
          <a:bodyPr wrap="square">
            <a:spAutoFit/>
          </a:bodyPr>
          <a:lstStyle/>
          <a:p>
            <a:pPr lvl="0" algn="just">
              <a:lnSpc>
                <a:spcPct val="115000"/>
              </a:lnSpc>
              <a:spcAft>
                <a:spcPts val="0"/>
              </a:spcAft>
            </a:pPr>
            <a:r>
              <a:rPr lang="en-US" sz="4000" dirty="0" smtClean="0">
                <a:latin typeface="Times New Roman" panose="02020603050405020304" pitchFamily="18" charset="0"/>
                <a:ea typeface="Calibri" panose="020F0502020204030204" pitchFamily="34" charset="0"/>
                <a:cs typeface="Times New Roman" panose="02020603050405020304" pitchFamily="18" charset="0"/>
              </a:rPr>
              <a:t>5. Hence</a:t>
            </a:r>
            <a:r>
              <a:rPr lang="en-US" sz="4000" dirty="0">
                <a:latin typeface="Times New Roman" panose="02020603050405020304" pitchFamily="18" charset="0"/>
                <a:ea typeface="Calibri" panose="020F0502020204030204" pitchFamily="34" charset="0"/>
                <a:cs typeface="Times New Roman" panose="02020603050405020304" pitchFamily="18" charset="0"/>
              </a:rPr>
              <a:t>, access to availability of the Finance is very important to promote economic development and not to diminish the Country's economy, and for that presence of reliable financial institutions such as Banks, Capital Market, Money Market, Micro Financing, Saving and Credit Cooperative (SACCO’s) and Insurance </a:t>
            </a:r>
            <a:r>
              <a:rPr lang="en-US" sz="4000" dirty="0" smtClean="0">
                <a:latin typeface="Times New Roman" panose="02020603050405020304" pitchFamily="18" charset="0"/>
                <a:ea typeface="Calibri" panose="020F0502020204030204" pitchFamily="34" charset="0"/>
                <a:cs typeface="Times New Roman" panose="02020603050405020304" pitchFamily="18" charset="0"/>
              </a:rPr>
              <a:t>companies especially Takaful are very important.</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578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88" y="1900238"/>
            <a:ext cx="11444287" cy="3590727"/>
          </a:xfrm>
          <a:prstGeom prst="rect">
            <a:avLst/>
          </a:prstGeom>
        </p:spPr>
        <p:txBody>
          <a:bodyPr wrap="square">
            <a:spAutoFit/>
          </a:bodyPr>
          <a:lstStyle/>
          <a:p>
            <a:pPr algn="just">
              <a:lnSpc>
                <a:spcPct val="107000"/>
              </a:lnSpc>
              <a:spcAft>
                <a:spcPts val="800"/>
              </a:spcAft>
            </a:pPr>
            <a:r>
              <a:rPr lang="en-GB" sz="4000" b="1" dirty="0">
                <a:latin typeface="Times New Roman" panose="02020603050405020304" pitchFamily="18" charset="0"/>
                <a:ea typeface="Calibri" panose="020F0502020204030204" pitchFamily="34" charset="0"/>
                <a:cs typeface="Times New Roman" panose="02020603050405020304" pitchFamily="18" charset="0"/>
              </a:rPr>
              <a:t>Insurance Companies:</a:t>
            </a:r>
            <a:endParaRPr lang="en-GB" sz="4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4000" dirty="0">
                <a:latin typeface="Times New Roman" panose="02020603050405020304" pitchFamily="18" charset="0"/>
                <a:ea typeface="Calibri" panose="020F0502020204030204" pitchFamily="34" charset="0"/>
                <a:cs typeface="Times New Roman" panose="02020603050405020304" pitchFamily="18" charset="0"/>
              </a:rPr>
              <a:t>There are two types of Insurance companies that are Conventional and Takaful. </a:t>
            </a:r>
            <a:endParaRPr lang="en-GB" sz="40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GB" sz="4000" dirty="0" smtClean="0">
                <a:latin typeface="Times New Roman" panose="02020603050405020304" pitchFamily="18" charset="0"/>
                <a:ea typeface="Calibri" panose="020F0502020204030204" pitchFamily="34" charset="0"/>
                <a:cs typeface="Times New Roman" panose="02020603050405020304" pitchFamily="18" charset="0"/>
              </a:rPr>
              <a:t>Conventional </a:t>
            </a:r>
            <a:r>
              <a:rPr lang="en-GB" sz="4000" dirty="0">
                <a:latin typeface="Times New Roman" panose="02020603050405020304" pitchFamily="18" charset="0"/>
                <a:ea typeface="Calibri" panose="020F0502020204030204" pitchFamily="34" charset="0"/>
                <a:cs typeface="Times New Roman" panose="02020603050405020304" pitchFamily="18" charset="0"/>
              </a:rPr>
              <a:t>is based on risk transfer while Takaful is based on risk sharing. </a:t>
            </a:r>
            <a:endParaRPr lang="en-GB" sz="4000" dirty="0" smtClean="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514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51" y="2000250"/>
            <a:ext cx="11315700" cy="2726900"/>
          </a:xfrm>
          <a:prstGeom prst="rect">
            <a:avLst/>
          </a:prstGeom>
        </p:spPr>
        <p:txBody>
          <a:bodyPr wrap="square">
            <a:spAutoFit/>
          </a:bodyPr>
          <a:lstStyle/>
          <a:p>
            <a:pPr algn="just">
              <a:lnSpc>
                <a:spcPct val="107000"/>
              </a:lnSpc>
              <a:spcAft>
                <a:spcPts val="800"/>
              </a:spcAft>
            </a:pPr>
            <a:r>
              <a:rPr lang="en-GB" sz="4000" dirty="0">
                <a:latin typeface="Times New Roman" panose="02020603050405020304" pitchFamily="18" charset="0"/>
                <a:ea typeface="Calibri" panose="020F0502020204030204" pitchFamily="34" charset="0"/>
                <a:cs typeface="Times New Roman" panose="02020603050405020304" pitchFamily="18" charset="0"/>
              </a:rPr>
              <a:t>Economic Growth or Economic Development has become norm of each and every Country in the World, therefore every Country is competing with others to improve its economy</a:t>
            </a:r>
            <a:r>
              <a:rPr lang="en-GB" dirty="0">
                <a:latin typeface="Times New Roman" panose="02020603050405020304" pitchFamily="18" charset="0"/>
                <a:ea typeface="Calibri" panose="020F0502020204030204" pitchFamily="34" charset="0"/>
                <a:cs typeface="Times New Roman" panose="02020603050405020304" pitchFamily="18" charset="0"/>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2716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1" y="1557337"/>
            <a:ext cx="11058524" cy="3631763"/>
          </a:xfrm>
          <a:prstGeom prst="rect">
            <a:avLst/>
          </a:prstGeom>
        </p:spPr>
        <p:txBody>
          <a:bodyPr wrap="square">
            <a:spAutoFit/>
          </a:bodyPr>
          <a:lstStyle/>
          <a:p>
            <a:pPr>
              <a:lnSpc>
                <a:spcPct val="115000"/>
              </a:lnSpc>
              <a:spcAft>
                <a:spcPts val="1000"/>
              </a:spcAft>
            </a:pPr>
            <a:r>
              <a:rPr lang="en-GB" sz="4000" dirty="0">
                <a:latin typeface="Times New Roman" panose="02020603050405020304" pitchFamily="18" charset="0"/>
                <a:ea typeface="Calibri" panose="020F0502020204030204" pitchFamily="34" charset="0"/>
                <a:cs typeface="Times New Roman" panose="02020603050405020304" pitchFamily="18" charset="0"/>
              </a:rPr>
              <a:t>Although Takaful is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related to </a:t>
            </a:r>
            <a:r>
              <a:rPr lang="en-GB" sz="4000" dirty="0">
                <a:latin typeface="Times New Roman" panose="02020603050405020304" pitchFamily="18" charset="0"/>
                <a:ea typeface="Calibri" panose="020F0502020204030204" pitchFamily="34" charset="0"/>
                <a:cs typeface="Times New Roman" panose="02020603050405020304" pitchFamily="18" charset="0"/>
              </a:rPr>
              <a:t>Islamic Sharia because of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its </a:t>
            </a:r>
            <a:r>
              <a:rPr lang="en-GB" sz="4000" dirty="0">
                <a:latin typeface="Times New Roman" panose="02020603050405020304" pitchFamily="18" charset="0"/>
                <a:ea typeface="Calibri" panose="020F0502020204030204" pitchFamily="34" charset="0"/>
                <a:cs typeface="Times New Roman" panose="02020603050405020304" pitchFamily="18" charset="0"/>
              </a:rPr>
              <a:t>prohibition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on </a:t>
            </a:r>
            <a:r>
              <a:rPr lang="en-GB" sz="4000" dirty="0">
                <a:latin typeface="Times New Roman" panose="02020603050405020304" pitchFamily="18" charset="0"/>
                <a:ea typeface="Calibri" panose="020F0502020204030204" pitchFamily="34" charset="0"/>
                <a:cs typeface="Times New Roman" panose="02020603050405020304" pitchFamily="18" charset="0"/>
              </a:rPr>
              <a:t>Interest (</a:t>
            </a:r>
            <a:r>
              <a:rPr lang="en-GB" sz="4000" dirty="0" err="1">
                <a:latin typeface="Times New Roman" panose="02020603050405020304" pitchFamily="18" charset="0"/>
                <a:ea typeface="Calibri" panose="020F0502020204030204" pitchFamily="34" charset="0"/>
                <a:cs typeface="Times New Roman" panose="02020603050405020304" pitchFamily="18" charset="0"/>
              </a:rPr>
              <a:t>Riba</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 Uncertainty and Gambling, </a:t>
            </a:r>
            <a:r>
              <a:rPr lang="en-GB" sz="4000" dirty="0">
                <a:latin typeface="Times New Roman" panose="02020603050405020304" pitchFamily="18" charset="0"/>
                <a:ea typeface="Calibri" panose="020F0502020204030204" pitchFamily="34" charset="0"/>
                <a:cs typeface="Times New Roman" panose="02020603050405020304" pitchFamily="18" charset="0"/>
              </a:rPr>
              <a:t>but it is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an </a:t>
            </a:r>
            <a:r>
              <a:rPr lang="en-GB" sz="4000" dirty="0">
                <a:latin typeface="Times New Roman" panose="02020603050405020304" pitchFamily="18" charset="0"/>
                <a:ea typeface="Calibri" panose="020F0502020204030204" pitchFamily="34" charset="0"/>
                <a:cs typeface="Times New Roman" panose="02020603050405020304" pitchFamily="18" charset="0"/>
              </a:rPr>
              <a:t>financial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service product </a:t>
            </a:r>
            <a:r>
              <a:rPr lang="en-GB" sz="4000" dirty="0">
                <a:latin typeface="Times New Roman" panose="02020603050405020304" pitchFamily="18" charset="0"/>
                <a:ea typeface="Calibri" panose="020F0502020204030204" pitchFamily="34" charset="0"/>
                <a:cs typeface="Times New Roman" panose="02020603050405020304" pitchFamily="18" charset="0"/>
              </a:rPr>
              <a:t>like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any other </a:t>
            </a:r>
            <a:r>
              <a:rPr lang="en-GB" sz="4000" dirty="0">
                <a:latin typeface="Times New Roman" panose="02020603050405020304" pitchFamily="18" charset="0"/>
                <a:ea typeface="Calibri" panose="020F0502020204030204" pitchFamily="34" charset="0"/>
                <a:cs typeface="Times New Roman" panose="02020603050405020304" pitchFamily="18" charset="0"/>
              </a:rPr>
              <a:t>financial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services </a:t>
            </a:r>
            <a:r>
              <a:rPr lang="en-GB" sz="4000" dirty="0">
                <a:latin typeface="Times New Roman" panose="02020603050405020304" pitchFamily="18" charset="0"/>
                <a:ea typeface="Calibri" panose="020F0502020204030204" pitchFamily="34" charset="0"/>
                <a:cs typeface="Times New Roman" panose="02020603050405020304" pitchFamily="18" charset="0"/>
              </a:rPr>
              <a:t>and is useable for All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people regardless of their religion.</a:t>
            </a:r>
            <a:endParaRPr lang="en-GB" sz="4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4551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2963" y="1385888"/>
            <a:ext cx="10615611" cy="4339650"/>
          </a:xfrm>
          <a:prstGeom prst="rect">
            <a:avLst/>
          </a:prstGeom>
        </p:spPr>
        <p:txBody>
          <a:bodyPr wrap="square">
            <a:spAutoFit/>
          </a:bodyPr>
          <a:lstStyle/>
          <a:p>
            <a:pPr>
              <a:lnSpc>
                <a:spcPct val="115000"/>
              </a:lnSpc>
              <a:spcAft>
                <a:spcPts val="1000"/>
              </a:spcAft>
            </a:pPr>
            <a:r>
              <a:rPr lang="en-GB" sz="4000" dirty="0">
                <a:latin typeface="Times New Roman" panose="02020603050405020304" pitchFamily="18" charset="0"/>
                <a:ea typeface="Calibri" panose="020F0502020204030204" pitchFamily="34" charset="0"/>
                <a:cs typeface="Times New Roman" panose="02020603050405020304" pitchFamily="18" charset="0"/>
              </a:rPr>
              <a:t>Takaful companies are not present only in Islamic countries but also in non-Islamic countries such as USA, UK, Switzerland, Germany, Luxembourg,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Sweden</a:t>
            </a:r>
            <a:r>
              <a:rPr lang="en-GB" sz="4000" dirty="0">
                <a:latin typeface="Times New Roman" panose="02020603050405020304" pitchFamily="18" charset="0"/>
                <a:ea typeface="Calibri" panose="020F0502020204030204" pitchFamily="34" charset="0"/>
                <a:cs typeface="Times New Roman" panose="02020603050405020304" pitchFamily="18" charset="0"/>
              </a:rPr>
              <a:t>,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Australia, Zambia</a:t>
            </a:r>
            <a:r>
              <a:rPr lang="en-GB" sz="4000" dirty="0">
                <a:latin typeface="Times New Roman" panose="02020603050405020304" pitchFamily="18" charset="0"/>
                <a:ea typeface="Calibri" panose="020F0502020204030204" pitchFamily="34" charset="0"/>
                <a:cs typeface="Times New Roman" panose="02020603050405020304" pitchFamily="18" charset="0"/>
              </a:rPr>
              <a:t>, Kenya, Uganda, Nigeria, Gabon, Liberia, South Africa, Thailand,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Singapore, Sri </a:t>
            </a:r>
            <a:r>
              <a:rPr lang="en-GB" sz="4000" dirty="0">
                <a:latin typeface="Times New Roman" panose="02020603050405020304" pitchFamily="18" charset="0"/>
                <a:ea typeface="Calibri" panose="020F0502020204030204" pitchFamily="34" charset="0"/>
                <a:cs typeface="Times New Roman" panose="02020603050405020304" pitchFamily="18" charset="0"/>
              </a:rPr>
              <a:t>Lanka, Trinidad &amp;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Tobago </a:t>
            </a:r>
            <a:endParaRPr lang="en-GB" sz="4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2192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74" y="842963"/>
            <a:ext cx="10715625" cy="5755422"/>
          </a:xfrm>
          <a:prstGeom prst="rect">
            <a:avLst/>
          </a:prstGeom>
        </p:spPr>
        <p:txBody>
          <a:bodyPr wrap="square">
            <a:spAutoFit/>
          </a:bodyPr>
          <a:lstStyle/>
          <a:p>
            <a:pPr>
              <a:lnSpc>
                <a:spcPct val="115000"/>
              </a:lnSpc>
              <a:spcAft>
                <a:spcPts val="1000"/>
              </a:spcAft>
            </a:pPr>
            <a:r>
              <a:rPr lang="en-GB" sz="4000" dirty="0" smtClean="0">
                <a:latin typeface="Times New Roman" panose="02020603050405020304" pitchFamily="18" charset="0"/>
                <a:ea typeface="Calibri" panose="020F0502020204030204" pitchFamily="34" charset="0"/>
                <a:cs typeface="Times New Roman" panose="02020603050405020304" pitchFamily="18" charset="0"/>
              </a:rPr>
              <a:t>Since the inception of the first Takaful company in Sudan in 1979, till today there </a:t>
            </a:r>
            <a:r>
              <a:rPr lang="en-GB" sz="4000" dirty="0">
                <a:latin typeface="Times New Roman" panose="02020603050405020304" pitchFamily="18" charset="0"/>
                <a:ea typeface="Calibri" panose="020F0502020204030204" pitchFamily="34" charset="0"/>
                <a:cs typeface="Times New Roman" panose="02020603050405020304" pitchFamily="18" charset="0"/>
              </a:rPr>
              <a:t>are more than 200 Takaful companies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worldwide. </a:t>
            </a:r>
            <a:r>
              <a:rPr lang="en-GB" sz="4000" dirty="0" smtClean="0">
                <a:latin typeface="Times New Roman" panose="02020603050405020304" pitchFamily="18" charset="0"/>
                <a:cs typeface="Times New Roman" panose="02020603050405020304" pitchFamily="18" charset="0"/>
              </a:rPr>
              <a:t>At the </a:t>
            </a:r>
            <a:r>
              <a:rPr lang="en-GB" sz="4000" dirty="0">
                <a:latin typeface="Times New Roman" panose="02020603050405020304" pitchFamily="18" charset="0"/>
                <a:cs typeface="Times New Roman" panose="02020603050405020304" pitchFamily="18" charset="0"/>
              </a:rPr>
              <a:t>year-end </a:t>
            </a:r>
            <a:r>
              <a:rPr lang="en-GB" sz="4000" dirty="0" smtClean="0">
                <a:latin typeface="Times New Roman" panose="02020603050405020304" pitchFamily="18" charset="0"/>
                <a:cs typeface="Times New Roman" panose="02020603050405020304" pitchFamily="18" charset="0"/>
              </a:rPr>
              <a:t>2016, </a:t>
            </a:r>
            <a:r>
              <a:rPr lang="en-GB" sz="4000" dirty="0">
                <a:latin typeface="Times New Roman" panose="02020603050405020304" pitchFamily="18" charset="0"/>
                <a:cs typeface="Times New Roman" panose="02020603050405020304" pitchFamily="18" charset="0"/>
              </a:rPr>
              <a:t>the </a:t>
            </a:r>
            <a:r>
              <a:rPr lang="en-GB" sz="4000" dirty="0" smtClean="0">
                <a:latin typeface="Times New Roman" panose="02020603050405020304" pitchFamily="18" charset="0"/>
                <a:cs typeface="Times New Roman" panose="02020603050405020304" pitchFamily="18" charset="0"/>
              </a:rPr>
              <a:t>Takaful </a:t>
            </a:r>
            <a:r>
              <a:rPr lang="en-GB" sz="4000" dirty="0">
                <a:latin typeface="Times New Roman" panose="02020603050405020304" pitchFamily="18" charset="0"/>
                <a:cs typeface="Times New Roman" panose="02020603050405020304" pitchFamily="18" charset="0"/>
              </a:rPr>
              <a:t>assets were estimated to be </a:t>
            </a:r>
            <a:r>
              <a:rPr lang="en-GB" sz="4000" dirty="0" smtClean="0">
                <a:latin typeface="Times New Roman" panose="02020603050405020304" pitchFamily="18" charset="0"/>
                <a:cs typeface="Times New Roman" panose="02020603050405020304" pitchFamily="18" charset="0"/>
              </a:rPr>
              <a:t>of around </a:t>
            </a:r>
            <a:r>
              <a:rPr lang="en-GB" sz="3600" dirty="0">
                <a:latin typeface="Times New Roman" panose="02020603050405020304" pitchFamily="18" charset="0"/>
                <a:cs typeface="Times New Roman" panose="02020603050405020304" pitchFamily="18" charset="0"/>
              </a:rPr>
              <a:t>USD</a:t>
            </a:r>
            <a:r>
              <a:rPr lang="en-GB" sz="4000" dirty="0">
                <a:latin typeface="Times New Roman" panose="02020603050405020304" pitchFamily="18" charset="0"/>
                <a:cs typeface="Times New Roman" panose="02020603050405020304" pitchFamily="18" charset="0"/>
              </a:rPr>
              <a:t> 33 </a:t>
            </a:r>
            <a:r>
              <a:rPr lang="en-GB" sz="4000" dirty="0" smtClean="0">
                <a:latin typeface="Times New Roman" panose="02020603050405020304" pitchFamily="18" charset="0"/>
                <a:cs typeface="Times New Roman" panose="02020603050405020304" pitchFamily="18" charset="0"/>
              </a:rPr>
              <a:t>billion and the gross Takaful </a:t>
            </a:r>
            <a:r>
              <a:rPr lang="en-GB" sz="4000" dirty="0">
                <a:latin typeface="Times New Roman" panose="02020603050405020304" pitchFamily="18" charset="0"/>
                <a:cs typeface="Times New Roman" panose="02020603050405020304" pitchFamily="18" charset="0"/>
              </a:rPr>
              <a:t>contribution were estimated to be around </a:t>
            </a:r>
            <a:r>
              <a:rPr lang="en-GB" sz="3600" dirty="0">
                <a:latin typeface="Times New Roman" panose="02020603050405020304" pitchFamily="18" charset="0"/>
                <a:cs typeface="Times New Roman" panose="02020603050405020304" pitchFamily="18" charset="0"/>
              </a:rPr>
              <a:t>USD 14 </a:t>
            </a:r>
            <a:r>
              <a:rPr lang="en-GB" sz="4000" dirty="0" smtClean="0">
                <a:latin typeface="Times New Roman" panose="02020603050405020304" pitchFamily="18" charset="0"/>
                <a:cs typeface="Times New Roman" panose="02020603050405020304" pitchFamily="18" charset="0"/>
              </a:rPr>
              <a:t>billion and expected to reach </a:t>
            </a:r>
            <a:r>
              <a:rPr lang="en-GB" sz="3200" dirty="0" smtClean="0">
                <a:latin typeface="Times New Roman" panose="02020603050405020304" pitchFamily="18" charset="0"/>
                <a:cs typeface="Times New Roman" panose="02020603050405020304" pitchFamily="18" charset="0"/>
              </a:rPr>
              <a:t>USD</a:t>
            </a:r>
            <a:r>
              <a:rPr lang="en-GB" sz="4000" dirty="0" smtClean="0">
                <a:latin typeface="Times New Roman" panose="02020603050405020304" pitchFamily="18" charset="0"/>
                <a:cs typeface="Times New Roman" panose="02020603050405020304" pitchFamily="18" charset="0"/>
              </a:rPr>
              <a:t> </a:t>
            </a:r>
            <a:r>
              <a:rPr lang="en-GB" sz="3600" dirty="0" smtClean="0">
                <a:latin typeface="Times New Roman" panose="02020603050405020304" pitchFamily="18" charset="0"/>
                <a:cs typeface="Times New Roman" panose="02020603050405020304" pitchFamily="18" charset="0"/>
              </a:rPr>
              <a:t>25</a:t>
            </a:r>
            <a:r>
              <a:rPr lang="en-GB" sz="4000" dirty="0" smtClean="0">
                <a:latin typeface="Times New Roman" panose="02020603050405020304" pitchFamily="18" charset="0"/>
                <a:cs typeface="Times New Roman" panose="02020603050405020304" pitchFamily="18" charset="0"/>
              </a:rPr>
              <a:t> billion mark by 2020</a:t>
            </a:r>
            <a:endParaRPr lang="en-GB" sz="4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2908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63" y="1471613"/>
            <a:ext cx="11158536" cy="3785652"/>
          </a:xfrm>
          <a:prstGeom prst="rect">
            <a:avLst/>
          </a:prstGeom>
        </p:spPr>
        <p:txBody>
          <a:bodyPr wrap="square">
            <a:spAutoFit/>
          </a:bodyPr>
          <a:lstStyle/>
          <a:p>
            <a:pPr marL="453390" indent="-226695" algn="just">
              <a:spcAft>
                <a:spcPts val="0"/>
              </a:spcAft>
            </a:pPr>
            <a:r>
              <a:rPr lang="en-US" sz="4000" b="1" dirty="0">
                <a:latin typeface="Times New Roman" panose="02020603050405020304" pitchFamily="18" charset="0"/>
                <a:ea typeface="Calibri" panose="020F0502020204030204" pitchFamily="34" charset="0"/>
                <a:cs typeface="Arial" panose="020B0604020202020204" pitchFamily="34" charset="0"/>
              </a:rPr>
              <a:t>How can Takaful contribute in economic development of </a:t>
            </a:r>
            <a:r>
              <a:rPr lang="en-US" sz="4000" b="1" dirty="0" smtClean="0">
                <a:latin typeface="Times New Roman" panose="02020603050405020304" pitchFamily="18" charset="0"/>
                <a:ea typeface="Calibri" panose="020F0502020204030204" pitchFamily="34" charset="0"/>
                <a:cs typeface="Arial" panose="020B0604020202020204" pitchFamily="34" charset="0"/>
              </a:rPr>
              <a:t>Tanzania: </a:t>
            </a:r>
            <a:endParaRPr lang="en-GB" sz="4000" dirty="0">
              <a:latin typeface="Calibri" panose="020F0502020204030204" pitchFamily="34" charset="0"/>
              <a:ea typeface="Calibri" panose="020F0502020204030204" pitchFamily="34" charset="0"/>
              <a:cs typeface="Arial" panose="020B0604020202020204" pitchFamily="34" charset="0"/>
            </a:endParaRPr>
          </a:p>
          <a:p>
            <a:pPr marL="453390" indent="-226695" algn="just">
              <a:spcAft>
                <a:spcPts val="0"/>
              </a:spcAft>
            </a:pPr>
            <a:r>
              <a:rPr lang="en-US" sz="4000" dirty="0">
                <a:latin typeface="Times New Roman" panose="02020603050405020304" pitchFamily="18" charset="0"/>
                <a:ea typeface="Calibri" panose="020F0502020204030204" pitchFamily="34" charset="0"/>
                <a:cs typeface="Arial" panose="020B0604020202020204" pitchFamily="34" charset="0"/>
              </a:rPr>
              <a:t> </a:t>
            </a:r>
            <a:endParaRPr lang="en-GB" sz="4000" dirty="0">
              <a:latin typeface="Calibri" panose="020F0502020204030204" pitchFamily="34" charset="0"/>
              <a:ea typeface="Calibri" panose="020F0502020204030204" pitchFamily="34" charset="0"/>
              <a:cs typeface="Arial" panose="020B0604020202020204" pitchFamily="34" charset="0"/>
            </a:endParaRPr>
          </a:p>
          <a:p>
            <a:pPr marL="453390" indent="-226695" algn="just">
              <a:spcAft>
                <a:spcPts val="0"/>
              </a:spcAft>
            </a:pPr>
            <a:r>
              <a:rPr lang="en-US" sz="4000" dirty="0">
                <a:latin typeface="Times New Roman" panose="02020603050405020304" pitchFamily="18" charset="0"/>
                <a:ea typeface="Calibri" panose="020F0502020204030204" pitchFamily="34" charset="0"/>
                <a:cs typeface="Arial" panose="020B0604020202020204" pitchFamily="34" charset="0"/>
              </a:rPr>
              <a:t>The start of Takaful Insurance will expand the country’s financial services in various spheres including:</a:t>
            </a:r>
            <a:endParaRPr lang="en-GB"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8180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213" y="1285875"/>
            <a:ext cx="11029950" cy="3785652"/>
          </a:xfrm>
          <a:prstGeom prst="rect">
            <a:avLst/>
          </a:prstGeom>
        </p:spPr>
        <p:txBody>
          <a:bodyPr wrap="square">
            <a:spAutoFit/>
          </a:bodyPr>
          <a:lstStyle/>
          <a:p>
            <a:r>
              <a:rPr lang="en-GB" sz="4000" dirty="0" smtClean="0">
                <a:latin typeface="Times New Roman" panose="02020603050405020304" pitchFamily="18" charset="0"/>
                <a:ea typeface="Calibri" panose="020F0502020204030204" pitchFamily="34" charset="0"/>
              </a:rPr>
              <a:t>1. Increase </a:t>
            </a:r>
            <a:r>
              <a:rPr lang="en-GB" sz="4000" dirty="0">
                <a:latin typeface="Times New Roman" panose="02020603050405020304" pitchFamily="18" charset="0"/>
                <a:ea typeface="Calibri" panose="020F0502020204030204" pitchFamily="34" charset="0"/>
              </a:rPr>
              <a:t>access to Insurance service from larger uncovered population. Many people are not using this sector because of ethical reason, except for </a:t>
            </a:r>
            <a:r>
              <a:rPr lang="en-GB" sz="4000" dirty="0" smtClean="0">
                <a:latin typeface="Times New Roman" panose="02020603050405020304" pitchFamily="18" charset="0"/>
                <a:ea typeface="Calibri" panose="020F0502020204030204" pitchFamily="34" charset="0"/>
              </a:rPr>
              <a:t>the Government </a:t>
            </a:r>
            <a:r>
              <a:rPr lang="en-GB" sz="4000" dirty="0">
                <a:latin typeface="Times New Roman" panose="02020603050405020304" pitchFamily="18" charset="0"/>
                <a:ea typeface="Calibri" panose="020F0502020204030204" pitchFamily="34" charset="0"/>
              </a:rPr>
              <a:t>mandatory purpose of motor vehicle. Hence more Takaful policies will be issued, resulting more cash flow</a:t>
            </a:r>
            <a:endParaRPr lang="en-GB" sz="4000" dirty="0"/>
          </a:p>
        </p:txBody>
      </p:sp>
    </p:spTree>
    <p:extLst>
      <p:ext uri="{BB962C8B-B14F-4D97-AF65-F5344CB8AC3E}">
        <p14:creationId xmlns:p14="http://schemas.microsoft.com/office/powerpoint/2010/main" val="782700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489" y="1443038"/>
            <a:ext cx="11158536" cy="3170099"/>
          </a:xfrm>
          <a:prstGeom prst="rect">
            <a:avLst/>
          </a:prstGeom>
        </p:spPr>
        <p:txBody>
          <a:bodyPr wrap="square">
            <a:spAutoFit/>
          </a:bodyPr>
          <a:lstStyle/>
          <a:p>
            <a:pPr lvl="0" algn="just">
              <a:spcAft>
                <a:spcPts val="0"/>
              </a:spcAft>
            </a:pPr>
            <a:r>
              <a:rPr lang="en-US" sz="4000" dirty="0" smtClean="0">
                <a:latin typeface="Times New Roman" panose="02020603050405020304" pitchFamily="18" charset="0"/>
                <a:ea typeface="Calibri" panose="020F0502020204030204" pitchFamily="34" charset="0"/>
                <a:cs typeface="Arial" panose="020B0604020202020204" pitchFamily="34" charset="0"/>
              </a:rPr>
              <a:t>2. Growth </a:t>
            </a:r>
            <a:r>
              <a:rPr lang="en-US" sz="4000" dirty="0">
                <a:latin typeface="Times New Roman" panose="02020603050405020304" pitchFamily="18" charset="0"/>
                <a:ea typeface="Calibri" panose="020F0502020204030204" pitchFamily="34" charset="0"/>
                <a:cs typeface="Arial" panose="020B0604020202020204" pitchFamily="34" charset="0"/>
              </a:rPr>
              <a:t>of Banking activities especially Islamic Banks. The bank will be able to work more comfortably and more wider due to risk coverage support from Takaful companies hence resulting increase of cash </a:t>
            </a:r>
            <a:r>
              <a:rPr lang="en-US" sz="4000" dirty="0" smtClean="0">
                <a:latin typeface="Times New Roman" panose="02020603050405020304" pitchFamily="18" charset="0"/>
                <a:ea typeface="Calibri" panose="020F0502020204030204" pitchFamily="34" charset="0"/>
                <a:cs typeface="Arial" panose="020B0604020202020204" pitchFamily="34" charset="0"/>
              </a:rPr>
              <a:t>flow and development projects</a:t>
            </a:r>
            <a:r>
              <a:rPr lang="en-US" dirty="0" smtClean="0">
                <a:latin typeface="Times New Roman" panose="02020603050405020304" pitchFamily="18" charset="0"/>
                <a:ea typeface="Calibri" panose="020F0502020204030204" pitchFamily="34" charset="0"/>
                <a:cs typeface="Arial" panose="020B0604020202020204" pitchFamily="34" charset="0"/>
              </a:rPr>
              <a:t>. </a:t>
            </a:r>
            <a:endParaRPr lang="en-GB"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0242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63" y="1500188"/>
            <a:ext cx="11187111" cy="3170099"/>
          </a:xfrm>
          <a:prstGeom prst="rect">
            <a:avLst/>
          </a:prstGeom>
        </p:spPr>
        <p:txBody>
          <a:bodyPr wrap="square">
            <a:spAutoFit/>
          </a:bodyPr>
          <a:lstStyle/>
          <a:p>
            <a:pPr lvl="0" algn="just">
              <a:spcAft>
                <a:spcPts val="0"/>
              </a:spcAft>
            </a:pPr>
            <a:r>
              <a:rPr lang="en-US" sz="4000" dirty="0" smtClean="0">
                <a:latin typeface="Times New Roman" panose="02020603050405020304" pitchFamily="18" charset="0"/>
                <a:ea typeface="Calibri" panose="020F0502020204030204" pitchFamily="34" charset="0"/>
                <a:cs typeface="Arial" panose="020B0604020202020204" pitchFamily="34" charset="0"/>
              </a:rPr>
              <a:t>3. Issuance </a:t>
            </a:r>
            <a:r>
              <a:rPr lang="en-US" sz="4000" dirty="0">
                <a:latin typeface="Times New Roman" panose="02020603050405020304" pitchFamily="18" charset="0"/>
                <a:ea typeface="Calibri" panose="020F0502020204030204" pitchFamily="34" charset="0"/>
                <a:cs typeface="Arial" panose="020B0604020202020204" pitchFamily="34" charset="0"/>
              </a:rPr>
              <a:t>of Islamic Bonds (</a:t>
            </a:r>
            <a:r>
              <a:rPr lang="en-US" sz="4000" dirty="0" err="1">
                <a:latin typeface="Times New Roman" panose="02020603050405020304" pitchFamily="18" charset="0"/>
                <a:ea typeface="Calibri" panose="020F0502020204030204" pitchFamily="34" charset="0"/>
                <a:cs typeface="Arial" panose="020B0604020202020204" pitchFamily="34" charset="0"/>
              </a:rPr>
              <a:t>Sukuk</a:t>
            </a:r>
            <a:r>
              <a:rPr lang="en-US" sz="4000" dirty="0">
                <a:latin typeface="Times New Roman" panose="02020603050405020304" pitchFamily="18" charset="0"/>
                <a:ea typeface="Calibri" panose="020F0502020204030204" pitchFamily="34" charset="0"/>
                <a:cs typeface="Arial" panose="020B0604020202020204" pitchFamily="34" charset="0"/>
              </a:rPr>
              <a:t>). The subscribers who will contribute for </a:t>
            </a:r>
            <a:r>
              <a:rPr lang="en-US" sz="4000" dirty="0" err="1">
                <a:latin typeface="Times New Roman" panose="02020603050405020304" pitchFamily="18" charset="0"/>
                <a:ea typeface="Calibri" panose="020F0502020204030204" pitchFamily="34" charset="0"/>
                <a:cs typeface="Arial" panose="020B0604020202020204" pitchFamily="34" charset="0"/>
              </a:rPr>
              <a:t>Sukuk</a:t>
            </a:r>
            <a:r>
              <a:rPr lang="en-US" sz="4000" dirty="0">
                <a:latin typeface="Times New Roman" panose="02020603050405020304" pitchFamily="18" charset="0"/>
                <a:ea typeface="Calibri" panose="020F0502020204030204" pitchFamily="34" charset="0"/>
                <a:cs typeface="Arial" panose="020B0604020202020204" pitchFamily="34" charset="0"/>
              </a:rPr>
              <a:t> will be rest assured on their returns due to the availability of the Takaful coverage. Hence many economic development project will be implemented.</a:t>
            </a:r>
            <a:endParaRPr lang="en-GB"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69453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5788" y="1585914"/>
            <a:ext cx="11072812" cy="2554545"/>
          </a:xfrm>
          <a:prstGeom prst="rect">
            <a:avLst/>
          </a:prstGeom>
        </p:spPr>
        <p:txBody>
          <a:bodyPr wrap="square">
            <a:spAutoFit/>
          </a:bodyPr>
          <a:lstStyle/>
          <a:p>
            <a:pPr lvl="0" algn="just">
              <a:spcAft>
                <a:spcPts val="0"/>
              </a:spcAft>
            </a:pPr>
            <a:r>
              <a:rPr lang="en-US" sz="4000" dirty="0" smtClean="0">
                <a:latin typeface="Times New Roman" panose="02020603050405020304" pitchFamily="18" charset="0"/>
                <a:ea typeface="Calibri" panose="020F0502020204030204" pitchFamily="34" charset="0"/>
                <a:cs typeface="Arial" panose="020B0604020202020204" pitchFamily="34" charset="0"/>
              </a:rPr>
              <a:t>4. Enhance </a:t>
            </a:r>
            <a:r>
              <a:rPr lang="en-US" sz="4000" dirty="0">
                <a:latin typeface="Times New Roman" panose="02020603050405020304" pitchFamily="18" charset="0"/>
                <a:ea typeface="Calibri" panose="020F0502020204030204" pitchFamily="34" charset="0"/>
                <a:cs typeface="Arial" panose="020B0604020202020204" pitchFamily="34" charset="0"/>
              </a:rPr>
              <a:t>establishment of Industries through Takaful investments funds. Due to availability of adequate funds many economic development investments including industries will be started.  </a:t>
            </a:r>
            <a:endParaRPr lang="en-GB"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9155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775" y="2243138"/>
            <a:ext cx="11072813" cy="1938992"/>
          </a:xfrm>
          <a:prstGeom prst="rect">
            <a:avLst/>
          </a:prstGeom>
        </p:spPr>
        <p:txBody>
          <a:bodyPr wrap="square">
            <a:spAutoFit/>
          </a:bodyPr>
          <a:lstStyle/>
          <a:p>
            <a:pPr lvl="0" algn="just">
              <a:spcAft>
                <a:spcPts val="0"/>
              </a:spcAft>
            </a:pPr>
            <a:r>
              <a:rPr lang="en-US" sz="4000" dirty="0" smtClean="0">
                <a:latin typeface="Times New Roman" panose="02020603050405020304" pitchFamily="18" charset="0"/>
                <a:ea typeface="Calibri" panose="020F0502020204030204" pitchFamily="34" charset="0"/>
                <a:cs typeface="Arial" panose="020B0604020202020204" pitchFamily="34" charset="0"/>
              </a:rPr>
              <a:t>5. Increase </a:t>
            </a:r>
            <a:r>
              <a:rPr lang="en-US" sz="4000" dirty="0">
                <a:latin typeface="Times New Roman" panose="02020603050405020304" pitchFamily="18" charset="0"/>
                <a:ea typeface="Calibri" panose="020F0502020204030204" pitchFamily="34" charset="0"/>
                <a:cs typeface="Arial" panose="020B0604020202020204" pitchFamily="34" charset="0"/>
              </a:rPr>
              <a:t>in Foreign Investments. Many foreign financial and non-financial institutions will open up their </a:t>
            </a:r>
            <a:r>
              <a:rPr lang="en-US" sz="4000" dirty="0" smtClean="0">
                <a:latin typeface="Times New Roman" panose="02020603050405020304" pitchFamily="18" charset="0"/>
                <a:ea typeface="Calibri" panose="020F0502020204030204" pitchFamily="34" charset="0"/>
                <a:cs typeface="Arial" panose="020B0604020202020204" pitchFamily="34" charset="0"/>
              </a:rPr>
              <a:t>businesses </a:t>
            </a:r>
            <a:r>
              <a:rPr lang="en-US" sz="4000" dirty="0">
                <a:latin typeface="Times New Roman" panose="02020603050405020304" pitchFamily="18" charset="0"/>
                <a:ea typeface="Calibri" panose="020F0502020204030204" pitchFamily="34" charset="0"/>
                <a:cs typeface="Arial" panose="020B0604020202020204" pitchFamily="34" charset="0"/>
              </a:rPr>
              <a:t>due to availability of Takaful market. </a:t>
            </a:r>
            <a:endParaRPr lang="en-GB"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40702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8613" y="1943100"/>
            <a:ext cx="11344275" cy="1938992"/>
          </a:xfrm>
          <a:prstGeom prst="rect">
            <a:avLst/>
          </a:prstGeom>
        </p:spPr>
        <p:txBody>
          <a:bodyPr wrap="square">
            <a:spAutoFit/>
          </a:bodyPr>
          <a:lstStyle/>
          <a:p>
            <a:pPr lvl="0" algn="just">
              <a:spcAft>
                <a:spcPts val="0"/>
              </a:spcAft>
            </a:pPr>
            <a:r>
              <a:rPr lang="en-US" sz="4000" dirty="0" smtClean="0">
                <a:latin typeface="Times New Roman" panose="02020603050405020304" pitchFamily="18" charset="0"/>
                <a:ea typeface="Calibri" panose="020F0502020204030204" pitchFamily="34" charset="0"/>
                <a:cs typeface="Arial" panose="020B0604020202020204" pitchFamily="34" charset="0"/>
              </a:rPr>
              <a:t>6. Employment </a:t>
            </a:r>
            <a:r>
              <a:rPr lang="en-US" sz="4000" dirty="0">
                <a:latin typeface="Times New Roman" panose="02020603050405020304" pitchFamily="18" charset="0"/>
                <a:ea typeface="Calibri" panose="020F0502020204030204" pitchFamily="34" charset="0"/>
                <a:cs typeface="Arial" panose="020B0604020202020204" pitchFamily="34" charset="0"/>
              </a:rPr>
              <a:t>opportunities. Obviously due to increase of economic development investments projects room for job vacancies will double.</a:t>
            </a:r>
            <a:endParaRPr lang="en-GB"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70522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075" y="1900238"/>
            <a:ext cx="11072813" cy="2726900"/>
          </a:xfrm>
          <a:prstGeom prst="rect">
            <a:avLst/>
          </a:prstGeom>
        </p:spPr>
        <p:txBody>
          <a:bodyPr wrap="square">
            <a:spAutoFit/>
          </a:bodyPr>
          <a:lstStyle/>
          <a:p>
            <a:pPr algn="just">
              <a:lnSpc>
                <a:spcPct val="107000"/>
              </a:lnSpc>
              <a:spcAft>
                <a:spcPts val="800"/>
              </a:spcAft>
            </a:pPr>
            <a:r>
              <a:rPr lang="en-GB" sz="4000" dirty="0">
                <a:latin typeface="Times New Roman" panose="02020603050405020304" pitchFamily="18" charset="0"/>
                <a:ea typeface="Calibri" panose="020F0502020204030204" pitchFamily="34" charset="0"/>
                <a:cs typeface="Times New Roman" panose="02020603050405020304" pitchFamily="18" charset="0"/>
              </a:rPr>
              <a:t>Every developed Country tries to maintain its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economy, </a:t>
            </a:r>
            <a:r>
              <a:rPr lang="en-GB" sz="4000" dirty="0">
                <a:latin typeface="Times New Roman" panose="02020603050405020304" pitchFamily="18" charset="0"/>
                <a:ea typeface="Calibri" panose="020F0502020204030204" pitchFamily="34" charset="0"/>
                <a:cs typeface="Times New Roman" panose="02020603050405020304" pitchFamily="18" charset="0"/>
              </a:rPr>
              <a:t>while developing Countries are struggling very hard to improve their economy, to reach the status of developed Countries.  </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0404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4350" y="1543050"/>
            <a:ext cx="11115674" cy="3170099"/>
          </a:xfrm>
          <a:prstGeom prst="rect">
            <a:avLst/>
          </a:prstGeom>
        </p:spPr>
        <p:txBody>
          <a:bodyPr wrap="square">
            <a:spAutoFit/>
          </a:bodyPr>
          <a:lstStyle/>
          <a:p>
            <a:pPr lvl="0" algn="just">
              <a:spcAft>
                <a:spcPts val="0"/>
              </a:spcAft>
            </a:pPr>
            <a:r>
              <a:rPr lang="en-US" sz="4000" dirty="0" smtClean="0">
                <a:latin typeface="Times New Roman" panose="02020603050405020304" pitchFamily="18" charset="0"/>
                <a:ea typeface="Calibri" panose="020F0502020204030204" pitchFamily="34" charset="0"/>
                <a:cs typeface="Arial" panose="020B0604020202020204" pitchFamily="34" charset="0"/>
              </a:rPr>
              <a:t>7. Increase of </a:t>
            </a:r>
            <a:r>
              <a:rPr lang="en-US" sz="4000" dirty="0">
                <a:latin typeface="Times New Roman" panose="02020603050405020304" pitchFamily="18" charset="0"/>
                <a:ea typeface="Calibri" panose="020F0502020204030204" pitchFamily="34" charset="0"/>
                <a:cs typeface="Arial" panose="020B0604020202020204" pitchFamily="34" charset="0"/>
              </a:rPr>
              <a:t>Government revenues through various taxes (Corporate, </a:t>
            </a:r>
            <a:r>
              <a:rPr lang="en-US" sz="4000" dirty="0" smtClean="0">
                <a:latin typeface="Times New Roman" panose="02020603050405020304" pitchFamily="18" charset="0"/>
                <a:ea typeface="Calibri" panose="020F0502020204030204" pitchFamily="34" charset="0"/>
                <a:cs typeface="Arial" panose="020B0604020202020204" pitchFamily="34" charset="0"/>
              </a:rPr>
              <a:t>Gain, </a:t>
            </a:r>
            <a:r>
              <a:rPr lang="en-US" sz="4000" dirty="0">
                <a:latin typeface="Times New Roman" panose="02020603050405020304" pitchFamily="18" charset="0"/>
                <a:ea typeface="Calibri" panose="020F0502020204030204" pitchFamily="34" charset="0"/>
                <a:cs typeface="Arial" panose="020B0604020202020204" pitchFamily="34" charset="0"/>
              </a:rPr>
              <a:t>and PAYE). Due to above mentioned economic development activities, the </a:t>
            </a:r>
            <a:r>
              <a:rPr lang="en-US" sz="4000" dirty="0" smtClean="0">
                <a:latin typeface="Times New Roman" panose="02020603050405020304" pitchFamily="18" charset="0"/>
                <a:ea typeface="Calibri" panose="020F0502020204030204" pitchFamily="34" charset="0"/>
                <a:cs typeface="Arial" panose="020B0604020202020204" pitchFamily="34" charset="0"/>
              </a:rPr>
              <a:t> </a:t>
            </a:r>
            <a:r>
              <a:rPr lang="en-US" sz="4000" dirty="0">
                <a:latin typeface="Times New Roman" panose="02020603050405020304" pitchFamily="18" charset="0"/>
                <a:ea typeface="Calibri" panose="020F0502020204030204" pitchFamily="34" charset="0"/>
                <a:cs typeface="Arial" panose="020B0604020202020204" pitchFamily="34" charset="0"/>
              </a:rPr>
              <a:t>Government </a:t>
            </a:r>
            <a:r>
              <a:rPr lang="en-US" sz="4000" dirty="0" smtClean="0">
                <a:latin typeface="Times New Roman" panose="02020603050405020304" pitchFamily="18" charset="0"/>
                <a:ea typeface="Calibri" panose="020F0502020204030204" pitchFamily="34" charset="0"/>
                <a:cs typeface="Arial" panose="020B0604020202020204" pitchFamily="34" charset="0"/>
              </a:rPr>
              <a:t>income will </a:t>
            </a:r>
            <a:r>
              <a:rPr lang="en-GB" sz="4000" dirty="0" smtClean="0">
                <a:latin typeface="Times New Roman" panose="02020603050405020304" pitchFamily="18" charset="0"/>
                <a:ea typeface="Calibri" panose="020F0502020204030204" pitchFamily="34" charset="0"/>
                <a:cs typeface="Arial" panose="020B0604020202020204" pitchFamily="34" charset="0"/>
              </a:rPr>
              <a:t>be </a:t>
            </a:r>
            <a:r>
              <a:rPr lang="en-GB" sz="4000" dirty="0">
                <a:latin typeface="Times New Roman" panose="02020603050405020304" pitchFamily="18" charset="0"/>
                <a:ea typeface="Calibri" panose="020F0502020204030204" pitchFamily="34" charset="0"/>
                <a:cs typeface="Arial" panose="020B0604020202020204" pitchFamily="34" charset="0"/>
              </a:rPr>
              <a:t>bigger and ultimately reach the status of the developed </a:t>
            </a:r>
            <a:r>
              <a:rPr lang="en-GB" sz="4000" dirty="0" smtClean="0">
                <a:latin typeface="Times New Roman" panose="02020603050405020304" pitchFamily="18" charset="0"/>
                <a:ea typeface="Calibri" panose="020F0502020204030204" pitchFamily="34" charset="0"/>
                <a:cs typeface="Arial" panose="020B0604020202020204" pitchFamily="34" charset="0"/>
              </a:rPr>
              <a:t>country.</a:t>
            </a:r>
            <a:endParaRPr lang="en-GB"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44836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57300" y="871538"/>
            <a:ext cx="8201026" cy="5016758"/>
          </a:xfrm>
          <a:prstGeom prst="rect">
            <a:avLst/>
          </a:prstGeom>
        </p:spPr>
        <p:txBody>
          <a:bodyPr wrap="square">
            <a:spAutoFit/>
          </a:bodyPr>
          <a:lstStyle/>
          <a:p>
            <a:pPr marL="453390" indent="-226695" algn="just">
              <a:spcAft>
                <a:spcPts val="0"/>
              </a:spcAft>
            </a:pPr>
            <a:r>
              <a:rPr lang="en-US" sz="4000" dirty="0" smtClean="0">
                <a:latin typeface="Times New Roman" panose="02020603050405020304" pitchFamily="18" charset="0"/>
                <a:ea typeface="Calibri" panose="020F0502020204030204" pitchFamily="34" charset="0"/>
                <a:cs typeface="Arial" panose="020B0604020202020204" pitchFamily="34" charset="0"/>
              </a:rPr>
              <a:t>IT IS VIVID, </a:t>
            </a:r>
            <a:r>
              <a:rPr lang="en-US" sz="4000" dirty="0">
                <a:latin typeface="Times New Roman" panose="02020603050405020304" pitchFamily="18" charset="0"/>
                <a:ea typeface="Calibri" panose="020F0502020204030204" pitchFamily="34" charset="0"/>
                <a:cs typeface="Arial" panose="020B0604020202020204" pitchFamily="34" charset="0"/>
              </a:rPr>
              <a:t>TAKAFUL HAS VERY IMPORTANT ROLE TOWARDS ECONOMIC DEVELOPMENT OF </a:t>
            </a:r>
            <a:r>
              <a:rPr lang="en-US" sz="4000" dirty="0" smtClean="0">
                <a:latin typeface="Times New Roman" panose="02020603050405020304" pitchFamily="18" charset="0"/>
                <a:ea typeface="Calibri" panose="020F0502020204030204" pitchFamily="34" charset="0"/>
                <a:cs typeface="Arial" panose="020B0604020202020204" pitchFamily="34" charset="0"/>
              </a:rPr>
              <a:t>TANZANIA.</a:t>
            </a:r>
            <a:endParaRPr lang="en-GB" sz="4000" dirty="0">
              <a:latin typeface="Calibri" panose="020F0502020204030204" pitchFamily="34" charset="0"/>
              <a:ea typeface="Calibri" panose="020F0502020204030204" pitchFamily="34" charset="0"/>
              <a:cs typeface="Arial" panose="020B0604020202020204" pitchFamily="34" charset="0"/>
            </a:endParaRPr>
          </a:p>
          <a:p>
            <a:pPr marL="453390" indent="-226695" algn="just">
              <a:spcAft>
                <a:spcPts val="0"/>
              </a:spcAft>
            </a:pPr>
            <a:r>
              <a:rPr lang="en-US" sz="4000" dirty="0">
                <a:latin typeface="Times New Roman" panose="02020603050405020304" pitchFamily="18" charset="0"/>
                <a:ea typeface="Calibri" panose="020F0502020204030204" pitchFamily="34" charset="0"/>
                <a:cs typeface="Arial" panose="020B0604020202020204" pitchFamily="34" charset="0"/>
              </a:rPr>
              <a:t> </a:t>
            </a:r>
            <a:endParaRPr lang="en-GB" sz="4000" dirty="0">
              <a:latin typeface="Calibri" panose="020F0502020204030204" pitchFamily="34" charset="0"/>
              <a:ea typeface="Calibri" panose="020F0502020204030204" pitchFamily="34" charset="0"/>
              <a:cs typeface="Arial" panose="020B0604020202020204" pitchFamily="34" charset="0"/>
            </a:endParaRPr>
          </a:p>
          <a:p>
            <a:pPr marL="453390" indent="-226695" algn="just">
              <a:spcAft>
                <a:spcPts val="0"/>
              </a:spcAft>
            </a:pPr>
            <a:r>
              <a:rPr lang="en-US" sz="4000" dirty="0">
                <a:latin typeface="Times New Roman" panose="02020603050405020304" pitchFamily="18" charset="0"/>
                <a:ea typeface="Calibri" panose="020F0502020204030204" pitchFamily="34" charset="0"/>
                <a:cs typeface="Arial" panose="020B0604020202020204" pitchFamily="34" charset="0"/>
              </a:rPr>
              <a:t> </a:t>
            </a:r>
            <a:endParaRPr lang="en-GB" sz="4000" dirty="0">
              <a:latin typeface="Calibri" panose="020F0502020204030204" pitchFamily="34" charset="0"/>
              <a:ea typeface="Calibri" panose="020F0502020204030204" pitchFamily="34" charset="0"/>
              <a:cs typeface="Arial" panose="020B0604020202020204" pitchFamily="34" charset="0"/>
            </a:endParaRPr>
          </a:p>
          <a:p>
            <a:pPr marL="453390" indent="-226695" algn="ctr">
              <a:spcAft>
                <a:spcPts val="0"/>
              </a:spcAft>
            </a:pPr>
            <a:r>
              <a:rPr lang="en-US" sz="4000" dirty="0">
                <a:latin typeface="Times New Roman" panose="02020603050405020304" pitchFamily="18" charset="0"/>
                <a:ea typeface="Calibri" panose="020F0502020204030204" pitchFamily="34" charset="0"/>
                <a:cs typeface="Arial" panose="020B0604020202020204" pitchFamily="34" charset="0"/>
              </a:rPr>
              <a:t>                                                            </a:t>
            </a:r>
            <a:r>
              <a:rPr lang="en-US" sz="4000" dirty="0" smtClean="0">
                <a:latin typeface="Times New Roman" panose="02020603050405020304" pitchFamily="18" charset="0"/>
                <a:ea typeface="Calibri" panose="020F0502020204030204" pitchFamily="34" charset="0"/>
                <a:cs typeface="Arial" panose="020B0604020202020204" pitchFamily="34" charset="0"/>
              </a:rPr>
              <a:t>        THANK </a:t>
            </a:r>
            <a:r>
              <a:rPr lang="en-US" sz="4000" dirty="0">
                <a:latin typeface="Times New Roman" panose="02020603050405020304" pitchFamily="18" charset="0"/>
                <a:ea typeface="Calibri" panose="020F0502020204030204" pitchFamily="34" charset="0"/>
                <a:cs typeface="Arial" panose="020B0604020202020204" pitchFamily="34" charset="0"/>
              </a:rPr>
              <a:t>YOU</a:t>
            </a:r>
            <a:endParaRPr lang="en-GB"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3322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50" y="1971675"/>
            <a:ext cx="11329988" cy="2726900"/>
          </a:xfrm>
          <a:prstGeom prst="rect">
            <a:avLst/>
          </a:prstGeom>
        </p:spPr>
        <p:txBody>
          <a:bodyPr wrap="square">
            <a:spAutoFit/>
          </a:bodyPr>
          <a:lstStyle/>
          <a:p>
            <a:pPr algn="just">
              <a:lnSpc>
                <a:spcPct val="107000"/>
              </a:lnSpc>
              <a:spcAft>
                <a:spcPts val="800"/>
              </a:spcAft>
            </a:pPr>
            <a:r>
              <a:rPr lang="en-GB" sz="4000" dirty="0">
                <a:latin typeface="Times New Roman" panose="02020603050405020304" pitchFamily="18" charset="0"/>
                <a:ea typeface="Calibri" panose="020F0502020204030204" pitchFamily="34" charset="0"/>
                <a:cs typeface="Times New Roman" panose="02020603050405020304" pitchFamily="18" charset="0"/>
              </a:rPr>
              <a:t>The economy is the backbone of the Country, and that the Country should have a strong and developed </a:t>
            </a:r>
            <a:r>
              <a:rPr lang="en-GB" sz="4000" dirty="0" smtClean="0">
                <a:latin typeface="Times New Roman" panose="02020603050405020304" pitchFamily="18" charset="0"/>
                <a:ea typeface="Calibri" panose="020F0502020204030204" pitchFamily="34" charset="0"/>
                <a:cs typeface="Times New Roman" panose="02020603050405020304" pitchFamily="18" charset="0"/>
              </a:rPr>
              <a:t>economy, </a:t>
            </a:r>
            <a:r>
              <a:rPr lang="en-GB" sz="4000" dirty="0">
                <a:latin typeface="Times New Roman" panose="02020603050405020304" pitchFamily="18" charset="0"/>
                <a:ea typeface="Calibri" panose="020F0502020204030204" pitchFamily="34" charset="0"/>
                <a:cs typeface="Times New Roman" panose="02020603050405020304" pitchFamily="18" charset="0"/>
              </a:rPr>
              <a:t>needs to have a proper structure and sustainable planning of building its economy.</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3519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625" y="1571625"/>
            <a:ext cx="11301413" cy="2923877"/>
          </a:xfrm>
          <a:prstGeom prst="rect">
            <a:avLst/>
          </a:prstGeom>
        </p:spPr>
        <p:txBody>
          <a:bodyPr wrap="square">
            <a:spAutoFit/>
          </a:bodyPr>
          <a:lstStyle/>
          <a:p>
            <a:pPr algn="just">
              <a:lnSpc>
                <a:spcPct val="115000"/>
              </a:lnSpc>
              <a:spcAft>
                <a:spcPts val="1125"/>
              </a:spcAft>
            </a:pPr>
            <a:r>
              <a:rPr lang="en-GB" sz="4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Tanzania </a:t>
            </a:r>
            <a:r>
              <a:rPr lang="en-GB"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 the </a:t>
            </a:r>
            <a:r>
              <a:rPr lang="en-GB" sz="4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Country </a:t>
            </a:r>
            <a:r>
              <a:rPr lang="en-GB"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blessed with varieties of Resources including </a:t>
            </a:r>
            <a:r>
              <a:rPr lang="en-GB" sz="4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various Minerals</a:t>
            </a:r>
            <a:r>
              <a:rPr lang="en-GB"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Arable land for Agriculture, </a:t>
            </a:r>
            <a:r>
              <a:rPr lang="en-GB" sz="4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Tourism Sector, Ocean, Rivers</a:t>
            </a:r>
            <a:r>
              <a:rPr lang="en-GB"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Lakes and the population of over </a:t>
            </a:r>
            <a:r>
              <a:rPr lang="en-GB" sz="4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50 </a:t>
            </a:r>
            <a:r>
              <a:rPr lang="en-GB"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
            </a:r>
            <a:r>
              <a:rPr lang="en-GB" sz="4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illion </a:t>
            </a:r>
            <a:r>
              <a:rPr lang="en-GB"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people. </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278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475" y="1671638"/>
            <a:ext cx="11372849" cy="3774639"/>
          </a:xfrm>
          <a:prstGeom prst="rect">
            <a:avLst/>
          </a:prstGeom>
        </p:spPr>
        <p:txBody>
          <a:bodyPr wrap="square">
            <a:spAutoFit/>
          </a:bodyPr>
          <a:lstStyle/>
          <a:p>
            <a:pPr algn="just">
              <a:lnSpc>
                <a:spcPct val="115000"/>
              </a:lnSpc>
              <a:spcAft>
                <a:spcPts val="1125"/>
              </a:spcAft>
            </a:pPr>
            <a:r>
              <a:rPr lang="en-GB"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Economic growth and economic development are two completely different things while many people incorrectly assume that they are the same or at the least very similar and through this confusion, the two terms are often used together or interchangeably.</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2524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338" y="1857376"/>
            <a:ext cx="11358562" cy="3631763"/>
          </a:xfrm>
          <a:prstGeom prst="rect">
            <a:avLst/>
          </a:prstGeom>
        </p:spPr>
        <p:txBody>
          <a:bodyPr wrap="square">
            <a:spAutoFit/>
          </a:bodyPr>
          <a:lstStyle/>
          <a:p>
            <a:pPr algn="just">
              <a:lnSpc>
                <a:spcPct val="115000"/>
              </a:lnSpc>
              <a:spcAft>
                <a:spcPts val="1125"/>
              </a:spcAft>
            </a:pPr>
            <a:r>
              <a:rPr lang="en-GB" sz="4000" dirty="0">
                <a:latin typeface="Times New Roman" panose="02020603050405020304" pitchFamily="18" charset="0"/>
                <a:ea typeface="Times New Roman" panose="02020603050405020304" pitchFamily="18" charset="0"/>
                <a:cs typeface="Times New Roman" panose="02020603050405020304" pitchFamily="18" charset="0"/>
              </a:rPr>
              <a:t>Economic growth refers to measure capacity of a real Gross Domestic Product (GDP) of the national income and expenditure, basically from the total volume of goods and services produced in an economy compared from one time of period to another. </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921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4350" y="1900239"/>
            <a:ext cx="11158538" cy="2923877"/>
          </a:xfrm>
          <a:prstGeom prst="rect">
            <a:avLst/>
          </a:prstGeom>
        </p:spPr>
        <p:txBody>
          <a:bodyPr wrap="square">
            <a:spAutoFit/>
          </a:bodyPr>
          <a:lstStyle/>
          <a:p>
            <a:pPr algn="just">
              <a:lnSpc>
                <a:spcPct val="115000"/>
              </a:lnSpc>
              <a:spcAft>
                <a:spcPts val="1125"/>
              </a:spcAft>
            </a:pPr>
            <a:r>
              <a:rPr lang="en-GB" sz="4000" dirty="0">
                <a:latin typeface="Times New Roman" panose="02020603050405020304" pitchFamily="18" charset="0"/>
                <a:ea typeface="Times New Roman" panose="02020603050405020304" pitchFamily="18" charset="0"/>
                <a:cs typeface="Times New Roman" panose="02020603050405020304" pitchFamily="18" charset="0"/>
              </a:rPr>
              <a:t>Economics Development on other hand refers at a wider range of statistics than just GDP, to the process in improving country’s economy, political and social well-being of its citizen</a:t>
            </a:r>
            <a:r>
              <a:rPr lang="en-GB" dirty="0">
                <a:latin typeface="Times New Roman" panose="02020603050405020304" pitchFamily="18" charset="0"/>
                <a:ea typeface="Times New Roman" panose="02020603050405020304" pitchFamily="18" charset="0"/>
                <a:cs typeface="Times New Roman" panose="02020603050405020304" pitchFamily="18" charset="0"/>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03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500062"/>
            <a:ext cx="11144249" cy="5755422"/>
          </a:xfrm>
          <a:prstGeom prst="rect">
            <a:avLst/>
          </a:prstGeom>
        </p:spPr>
        <p:txBody>
          <a:bodyPr wrap="square">
            <a:spAutoFit/>
          </a:bodyPr>
          <a:lstStyle/>
          <a:p>
            <a:pPr algn="just">
              <a:lnSpc>
                <a:spcPct val="115000"/>
              </a:lnSpc>
              <a:spcAft>
                <a:spcPts val="800"/>
              </a:spcAft>
            </a:pPr>
            <a:r>
              <a:rPr lang="en-GB" sz="4000" dirty="0">
                <a:latin typeface="Times New Roman" panose="02020603050405020304" pitchFamily="18" charset="0"/>
                <a:ea typeface="Times New Roman" panose="02020603050405020304" pitchFamily="18" charset="0"/>
                <a:cs typeface="Times New Roman" panose="02020603050405020304" pitchFamily="18" charset="0"/>
              </a:rPr>
              <a:t>Development is concerned with how people are actually affected. It looks at their actual living standards and the freedom they have to enjoy a good standard of living via real income per head – GDP per capita, levels of literacy and education standards, levels of healthcare, availability of the quality housing, levels of environmental standards and Life expectancy.</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7259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2561</TotalTime>
  <Words>1172</Words>
  <Application>Microsoft Office PowerPoint</Application>
  <PresentationFormat>Widescreen</PresentationFormat>
  <Paragraphs>39</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Times New Roman</vt:lpstr>
      <vt:lpstr>Office Theme</vt:lpstr>
      <vt:lpstr>The Role of Takaful in Economic Development of Tanzania  By Mohsin M. Hussein PhD Degree Student in Economic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Takaful in Economic Development of Africa</dc:title>
  <dc:creator>HP</dc:creator>
  <cp:lastModifiedBy>HP</cp:lastModifiedBy>
  <cp:revision>28</cp:revision>
  <dcterms:created xsi:type="dcterms:W3CDTF">2018-02-28T06:18:25Z</dcterms:created>
  <dcterms:modified xsi:type="dcterms:W3CDTF">2018-04-13T20:51:51Z</dcterms:modified>
</cp:coreProperties>
</file>